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35"/>
  </p:notesMasterIdLst>
  <p:sldIdLst>
    <p:sldId id="406" r:id="rId3"/>
    <p:sldId id="421" r:id="rId4"/>
    <p:sldId id="410" r:id="rId5"/>
    <p:sldId id="423" r:id="rId6"/>
    <p:sldId id="424" r:id="rId7"/>
    <p:sldId id="429" r:id="rId8"/>
    <p:sldId id="430" r:id="rId9"/>
    <p:sldId id="431" r:id="rId10"/>
    <p:sldId id="432" r:id="rId11"/>
    <p:sldId id="433" r:id="rId12"/>
    <p:sldId id="434" r:id="rId13"/>
    <p:sldId id="441" r:id="rId14"/>
    <p:sldId id="435" r:id="rId15"/>
    <p:sldId id="436" r:id="rId16"/>
    <p:sldId id="437" r:id="rId17"/>
    <p:sldId id="439" r:id="rId18"/>
    <p:sldId id="442" r:id="rId19"/>
    <p:sldId id="443" r:id="rId20"/>
    <p:sldId id="444" r:id="rId21"/>
    <p:sldId id="445" r:id="rId22"/>
    <p:sldId id="425" r:id="rId23"/>
    <p:sldId id="426" r:id="rId24"/>
    <p:sldId id="427" r:id="rId25"/>
    <p:sldId id="428" r:id="rId26"/>
    <p:sldId id="447" r:id="rId27"/>
    <p:sldId id="446" r:id="rId28"/>
    <p:sldId id="448" r:id="rId29"/>
    <p:sldId id="449" r:id="rId30"/>
    <p:sldId id="450" r:id="rId31"/>
    <p:sldId id="451" r:id="rId32"/>
    <p:sldId id="452" r:id="rId33"/>
    <p:sldId id="453" r:id="rId34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36"/>
    </p:embeddedFont>
    <p:embeddedFont>
      <p:font typeface="Oswald" panose="00000500000000000000" pitchFamily="2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3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58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2: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Basic Image Representation and Operations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2887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 : 1 bit – Bitmap (Binary)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6DA0C8-FDCF-448B-99B0-5778ED18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28" y="727206"/>
            <a:ext cx="7961971" cy="43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6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2374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 : 8 bit - Grayscale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B5AE39-7BE1-4F38-B928-1BBBC54E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16" y="773758"/>
            <a:ext cx="7768683" cy="43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60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AC6656-41AC-428F-835F-181FD562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56" y="431181"/>
            <a:ext cx="7535687" cy="45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3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2374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 : 24 bit – Full Color - RGB 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AC5350-BD9B-471B-9D61-BB308FB43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68" y="712648"/>
            <a:ext cx="7909932" cy="44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2374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 : 24 bit – RGB Color Slider 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FEAFF-1C41-450B-B250-115F602F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10" y="719923"/>
            <a:ext cx="7315200" cy="41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54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2374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 : 24 bit – RGB Color Slider 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1B7669-6066-43BE-A17B-26A9FE87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4" y="668477"/>
            <a:ext cx="7935623" cy="447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2374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format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884475-07FA-45BB-A191-D6474404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805737"/>
            <a:ext cx="8430322" cy="38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6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96686E-31B0-4914-B9F4-38102881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89" y="372932"/>
            <a:ext cx="6589369" cy="461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9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715611-9939-41F0-A7A5-082ADE4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49" y="388758"/>
            <a:ext cx="6614176" cy="44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96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B33271-2F51-48D3-B149-EEA3255D0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5" y="439988"/>
            <a:ext cx="6721422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23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1;p12">
            <a:extLst>
              <a:ext uri="{FF2B5EF4-FFF2-40B4-BE49-F238E27FC236}">
                <a16:creationId xmlns:a16="http://schemas.microsoft.com/office/drawing/2014/main" id="{9CB40332-2AF2-401D-BCE5-15A1E111EE5D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777825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/>
              <a:t>Overview of Chapter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CD2314-BBDC-48F3-B87C-A39CA1FC2960}"/>
              </a:ext>
            </a:extLst>
          </p:cNvPr>
          <p:cNvSpPr/>
          <p:nvPr/>
        </p:nvSpPr>
        <p:spPr>
          <a:xfrm>
            <a:off x="1522063" y="884178"/>
            <a:ext cx="7369176" cy="4033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6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formation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Pixels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Color spaces (RGB, Grayscale)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format</a:t>
            </a:r>
          </a:p>
          <a:p>
            <a:pPr marL="339725" lvl="4" algn="just">
              <a:lnSpc>
                <a:spcPct val="115000"/>
              </a:lnSpc>
              <a:buClr>
                <a:schemeClr val="dk1"/>
              </a:buClr>
              <a:buSzPts val="1800"/>
            </a:pPr>
            <a:endParaRPr lang="en-US" sz="16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Loading and displaying images using Python and OpenCV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endParaRPr lang="en-US" sz="20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manipulation </a:t>
            </a:r>
            <a:endParaRPr lang="en-US" sz="16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Resizing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Cropping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Flipping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Rotating</a:t>
            </a:r>
          </a:p>
        </p:txBody>
      </p:sp>
    </p:spTree>
    <p:extLst>
      <p:ext uri="{BB962C8B-B14F-4D97-AF65-F5344CB8AC3E}">
        <p14:creationId xmlns:p14="http://schemas.microsoft.com/office/powerpoint/2010/main" val="204441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129E561-D130-4783-93A3-85B4DFC3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65" y="378903"/>
            <a:ext cx="6416145" cy="460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71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3" y="406055"/>
            <a:ext cx="3236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From </a:t>
            </a:r>
            <a:r>
              <a:rPr lang="en-US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Processing to Computer Vision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9AEB546-727C-42D3-8B57-0CF0F6EF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2" y="732099"/>
            <a:ext cx="8764859" cy="36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4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3" y="406055"/>
            <a:ext cx="3236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From </a:t>
            </a:r>
            <a:r>
              <a:rPr lang="en-US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Processing to Computer Vision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99CD25-BB89-464E-A407-4049131B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8" y="1353481"/>
            <a:ext cx="8073483" cy="20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6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3" y="406055"/>
            <a:ext cx="3236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Processing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D9A54D-7A92-46F0-AC2D-4DA8BF8D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0" y="713832"/>
            <a:ext cx="7783551" cy="43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4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64931F-55E7-472A-B9A2-0443BC69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52" y="680326"/>
            <a:ext cx="6578353" cy="446317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F314538-87F9-4F7E-AEE1-B16BB7BCCA29}"/>
              </a:ext>
            </a:extLst>
          </p:cNvPr>
          <p:cNvSpPr txBox="1"/>
          <p:nvPr/>
        </p:nvSpPr>
        <p:spPr>
          <a:xfrm>
            <a:off x="777823" y="406055"/>
            <a:ext cx="3236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Processing : The HUBBLE TELESCOPE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272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 err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Exercices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314538-87F9-4F7E-AEE1-B16BB7BCCA29}"/>
              </a:ext>
            </a:extLst>
          </p:cNvPr>
          <p:cNvSpPr txBox="1"/>
          <p:nvPr/>
        </p:nvSpPr>
        <p:spPr>
          <a:xfrm>
            <a:off x="2155903" y="1915187"/>
            <a:ext cx="50677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See </a:t>
            </a:r>
            <a:r>
              <a:rPr lang="en-US" sz="3200" dirty="0" err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Jupyter</a:t>
            </a:r>
            <a:r>
              <a:rPr lang="en-US" sz="32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Notebook Chapter 2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09040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AAA6B6D-A89E-406E-A0C0-4AECFEA17598}"/>
              </a:ext>
            </a:extLst>
          </p:cNvPr>
          <p:cNvSpPr txBox="1"/>
          <p:nvPr/>
        </p:nvSpPr>
        <p:spPr>
          <a:xfrm>
            <a:off x="1401337" y="38516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https://fr.slideshare.net/slideshow/computer-vision-crash-course/56616946#39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F7147DE-F914-4EC9-918A-DF433AAA2664}"/>
              </a:ext>
            </a:extLst>
          </p:cNvPr>
          <p:cNvSpPr txBox="1"/>
          <p:nvPr/>
        </p:nvSpPr>
        <p:spPr>
          <a:xfrm>
            <a:off x="1401337" y="195744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https://fr.slideshare.net/slideshow/lecture-6computer-vision-features-descriptors-matching/238110848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3DBEE4-586D-4071-93A4-0A6DFD9F1325}"/>
              </a:ext>
            </a:extLst>
          </p:cNvPr>
          <p:cNvSpPr txBox="1"/>
          <p:nvPr/>
        </p:nvSpPr>
        <p:spPr>
          <a:xfrm>
            <a:off x="1401337" y="274227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https://homes.cs.washington.edu/~shapiro/EE596/notes/Descriptors.pdf</a:t>
            </a:r>
          </a:p>
        </p:txBody>
      </p:sp>
    </p:spTree>
    <p:extLst>
      <p:ext uri="{BB962C8B-B14F-4D97-AF65-F5344CB8AC3E}">
        <p14:creationId xmlns:p14="http://schemas.microsoft.com/office/powerpoint/2010/main" val="1186184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8CB04F16-4AA3-4E3D-B97E-C8CA371D560C}"/>
              </a:ext>
            </a:extLst>
          </p:cNvPr>
          <p:cNvSpPr txBox="1"/>
          <p:nvPr/>
        </p:nvSpPr>
        <p:spPr>
          <a:xfrm>
            <a:off x="1301261" y="31216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https://fr.slideshare.net/slideshow/image-segmentation-204910894/204910894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877DF9D-D605-448A-AEC2-445FAE53D9C9}"/>
              </a:ext>
            </a:extLst>
          </p:cNvPr>
          <p:cNvSpPr txBox="1"/>
          <p:nvPr/>
        </p:nvSpPr>
        <p:spPr>
          <a:xfrm>
            <a:off x="1301261" y="10732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https://fr.slideshare.net/slideshow/image-segmentation-ppt/12322013</a:t>
            </a:r>
          </a:p>
        </p:txBody>
      </p:sp>
    </p:spTree>
    <p:extLst>
      <p:ext uri="{BB962C8B-B14F-4D97-AF65-F5344CB8AC3E}">
        <p14:creationId xmlns:p14="http://schemas.microsoft.com/office/powerpoint/2010/main" val="935006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36298861-FC67-419C-923F-CC543EF38A55}"/>
              </a:ext>
            </a:extLst>
          </p:cNvPr>
          <p:cNvSpPr txBox="1"/>
          <p:nvPr/>
        </p:nvSpPr>
        <p:spPr>
          <a:xfrm>
            <a:off x="1182315" y="298434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https://fr.slideshare.net/slideshow/an-introduction-to-machine-learning-and-how-to-teach-machines-to-see-a-presentation-from-tryolabs/149471493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FBA786-383F-4448-8F5E-CD71CF31726E}"/>
              </a:ext>
            </a:extLst>
          </p:cNvPr>
          <p:cNvSpPr txBox="1"/>
          <p:nvPr/>
        </p:nvSpPr>
        <p:spPr>
          <a:xfrm>
            <a:off x="1182315" y="1352310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https://fr.slideshare.net/slideshow/modern-machine-vision-from-basics-to-advanced-deep-learning-a-presentation-from-deep-netts/250366942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958FEDC-8E8E-4350-AD86-9F4C62473498}"/>
              </a:ext>
            </a:extLst>
          </p:cNvPr>
          <p:cNvSpPr txBox="1"/>
          <p:nvPr/>
        </p:nvSpPr>
        <p:spPr>
          <a:xfrm>
            <a:off x="1182315" y="245707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https://fr.slideshare.net/slideshow/knearest-neighborknn/264679060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4B02120-6EA0-4A4D-B719-D27F8CA35947}"/>
              </a:ext>
            </a:extLst>
          </p:cNvPr>
          <p:cNvSpPr txBox="1"/>
          <p:nvPr/>
        </p:nvSpPr>
        <p:spPr>
          <a:xfrm>
            <a:off x="6337895" y="613367"/>
            <a:ext cx="2523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Describe</a:t>
            </a:r>
            <a:r>
              <a:rPr lang="fr-FR" dirty="0"/>
              <a:t> ML **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25B5D74-0310-4504-AE16-39199FF1C334}"/>
              </a:ext>
            </a:extLst>
          </p:cNvPr>
          <p:cNvSpPr txBox="1"/>
          <p:nvPr/>
        </p:nvSpPr>
        <p:spPr>
          <a:xfrm>
            <a:off x="718457" y="3060403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https://fr.slideshare.net/slideshow/machinelearningazcoursedownloadableslidesv15pdf/256194090?from_search=41&amp;_gl=1*1dye894*_gcl_au*MTQzOTQ1Mzk4OS4xNzI4NDkzOTEx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019B3E-3004-4D4E-B062-1C48E5D425F9}"/>
              </a:ext>
            </a:extLst>
          </p:cNvPr>
          <p:cNvSpPr txBox="1"/>
          <p:nvPr/>
        </p:nvSpPr>
        <p:spPr>
          <a:xfrm>
            <a:off x="2286000" y="3675515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https://fr.slideshare.net/slideshow/what-is-machine-learning-machine-learning-basics-machine-learning-algorithms-simplilearn/87925925?from_search=174&amp;_gl=1*1587ub9*_gcl_au*MTQzOTQ1Mzk4OS4xNzI4NDkzOTEx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CF16DF-8D72-4E20-A4A8-8463C42667E4}"/>
              </a:ext>
            </a:extLst>
          </p:cNvPr>
          <p:cNvSpPr txBox="1"/>
          <p:nvPr/>
        </p:nvSpPr>
        <p:spPr>
          <a:xfrm>
            <a:off x="4747847" y="1546251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https://fr.slideshare.net/slideshow/machine-learning-with-python-machine-learning-algorithms-machine-learning-tutorial-simplilearn/90036074?from_search=51&amp;_gl=1*1koh12o*_gcl_au*MTQzOTQ1Mzk4OS4xNzI4NDkzOTEx</a:t>
            </a:r>
          </a:p>
        </p:txBody>
      </p:sp>
    </p:spTree>
    <p:extLst>
      <p:ext uri="{BB962C8B-B14F-4D97-AF65-F5344CB8AC3E}">
        <p14:creationId xmlns:p14="http://schemas.microsoft.com/office/powerpoint/2010/main" val="410617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CCF4AE50-C1EF-4FA5-AD85-418F32676425}"/>
              </a:ext>
            </a:extLst>
          </p:cNvPr>
          <p:cNvSpPr txBox="1"/>
          <p:nvPr/>
        </p:nvSpPr>
        <p:spPr>
          <a:xfrm>
            <a:off x="920160" y="34611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https://fr.slideshare.net/slideshow/convolutional-neural-networks-cnn/264678891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E349154-E204-4404-8ACD-22E2C1344F08}"/>
              </a:ext>
            </a:extLst>
          </p:cNvPr>
          <p:cNvSpPr txBox="1"/>
          <p:nvPr/>
        </p:nvSpPr>
        <p:spPr>
          <a:xfrm>
            <a:off x="1062798" y="13110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https://fr.slideshare.net/slideshow/object-detection-and-instance-segmentation-238765186/238765186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B17FC7B-EC2A-408C-87DE-24BF7E6C6A30}"/>
              </a:ext>
            </a:extLst>
          </p:cNvPr>
          <p:cNvSpPr txBox="1"/>
          <p:nvPr/>
        </p:nvSpPr>
        <p:spPr>
          <a:xfrm>
            <a:off x="6119936" y="1049457"/>
            <a:ext cx="2523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Object </a:t>
            </a:r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adn</a:t>
            </a:r>
            <a:r>
              <a:rPr lang="fr-FR" dirty="0"/>
              <a:t> segmentation </a:t>
            </a:r>
            <a:r>
              <a:rPr lang="fr-FR" dirty="0" err="1"/>
              <a:t>using</a:t>
            </a:r>
            <a:r>
              <a:rPr lang="fr-FR" dirty="0"/>
              <a:t> DL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7E08082-E781-46A3-BD5C-12DC979B3B0C}"/>
              </a:ext>
            </a:extLst>
          </p:cNvPr>
          <p:cNvSpPr txBox="1"/>
          <p:nvPr/>
        </p:nvSpPr>
        <p:spPr>
          <a:xfrm>
            <a:off x="1062798" y="216192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https://fr.slideshare.net/slideshow/support-vector-machine-249594781/249594781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824615-D4B3-497C-BC1A-C8A6DD3F8CB7}"/>
              </a:ext>
            </a:extLst>
          </p:cNvPr>
          <p:cNvSpPr txBox="1"/>
          <p:nvPr/>
        </p:nvSpPr>
        <p:spPr>
          <a:xfrm>
            <a:off x="1237785" y="290533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https://fr.slideshare.net/CharlesVestur/building-a-performing-machine-learning-model-from-a-to-z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B902A5-3FE4-4EB6-B68A-EA6218E7C1AD}"/>
              </a:ext>
            </a:extLst>
          </p:cNvPr>
          <p:cNvSpPr txBox="1"/>
          <p:nvPr/>
        </p:nvSpPr>
        <p:spPr>
          <a:xfrm>
            <a:off x="920160" y="371040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https://fr.slideshare.net/slideshow/data-visualization-in-exploratory-data-analysis/231492108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E4C3333-BF0C-4BD0-9F83-4053CE9CAA67}"/>
              </a:ext>
            </a:extLst>
          </p:cNvPr>
          <p:cNvSpPr txBox="1"/>
          <p:nvPr/>
        </p:nvSpPr>
        <p:spPr>
          <a:xfrm>
            <a:off x="5929017" y="3818124"/>
            <a:ext cx="1140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EDA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D2146A9-FB4E-4402-8584-79761E0A17E4}"/>
              </a:ext>
            </a:extLst>
          </p:cNvPr>
          <p:cNvSpPr txBox="1"/>
          <p:nvPr/>
        </p:nvSpPr>
        <p:spPr>
          <a:xfrm>
            <a:off x="1062798" y="429964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https://fr.slideshare.net/slideshow/edapptx-255247021/255247021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12A3F7E-C668-4D56-8B62-90ECC4B2DD7A}"/>
              </a:ext>
            </a:extLst>
          </p:cNvPr>
          <p:cNvSpPr txBox="1"/>
          <p:nvPr/>
        </p:nvSpPr>
        <p:spPr>
          <a:xfrm>
            <a:off x="3964074" y="45357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https://fr.slideshare.net/slideshow/visualizations-in-exploratory-data-analysis/235714845</a:t>
            </a:r>
          </a:p>
        </p:txBody>
      </p:sp>
    </p:spTree>
    <p:extLst>
      <p:ext uri="{BB962C8B-B14F-4D97-AF65-F5344CB8AC3E}">
        <p14:creationId xmlns:p14="http://schemas.microsoft.com/office/powerpoint/2010/main" val="305842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ABBF7C-C2E4-4659-B27C-8D5A10F62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2" t="14165" r="5389"/>
          <a:stretch/>
        </p:blipFill>
        <p:spPr>
          <a:xfrm>
            <a:off x="2943084" y="-6947"/>
            <a:ext cx="6200916" cy="515044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Formation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7635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52F3F81-8EB9-4B69-8618-C40048CF2452}"/>
              </a:ext>
            </a:extLst>
          </p:cNvPr>
          <p:cNvSpPr txBox="1"/>
          <p:nvPr/>
        </p:nvSpPr>
        <p:spPr>
          <a:xfrm>
            <a:off x="607925" y="293859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https://fr.slideshare.net/slideshow/computer-vision-147922238/147922238?from_search=9&amp;_gl=1*4w44ae*_gcl_au*MTQzOTQ1Mzk4OS4xNzI4NDkzOTEx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DCB3A0-9B1F-44D7-99F4-E7DDE3A80827}"/>
              </a:ext>
            </a:extLst>
          </p:cNvPr>
          <p:cNvSpPr txBox="1"/>
          <p:nvPr/>
        </p:nvSpPr>
        <p:spPr>
          <a:xfrm>
            <a:off x="798844" y="1254074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https://fr.slideshare.net/slideshow/an-introduction-to-machine-learning-and-how-to-teach-machines-to-see-a-presentation-from-tryolabs/149471493?from_search=33&amp;_gl=1*gljnn6*_gcl_au*MTQzOTQ1Mzk4OS4xNzI4NDkzOTEx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F117A1D-3904-4EB7-888A-CB43B5CFCA36}"/>
              </a:ext>
            </a:extLst>
          </p:cNvPr>
          <p:cNvSpPr txBox="1"/>
          <p:nvPr/>
        </p:nvSpPr>
        <p:spPr>
          <a:xfrm>
            <a:off x="728505" y="286623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https://fr.slideshare.net/slideshow/bmva-ss-2014breckonml/36786012?from_search=59&amp;_gl=1*cmwcpq*_gcl_au*MTQzOTQ1Mzk4OS4xNzI4NDkzOTEx</a:t>
            </a:r>
          </a:p>
        </p:txBody>
      </p:sp>
    </p:spTree>
    <p:extLst>
      <p:ext uri="{BB962C8B-B14F-4D97-AF65-F5344CB8AC3E}">
        <p14:creationId xmlns:p14="http://schemas.microsoft.com/office/powerpoint/2010/main" val="1138682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AF751AC-F595-49CD-8836-79213103CB42}"/>
              </a:ext>
            </a:extLst>
          </p:cNvPr>
          <p:cNvSpPr txBox="1"/>
          <p:nvPr/>
        </p:nvSpPr>
        <p:spPr>
          <a:xfrm>
            <a:off x="427055" y="17609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https://fr.slideshare.net/slideshow/exploratory-data-analysis-satyajitpdf/258255915?from_search=7&amp;_gl=1*19ktc30*_gcl_au*MTQzOTQ1Mzk4OS4xNzI4NDkzOTEx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C8B5FA-7AD2-4F83-9342-1778E524AD3E}"/>
              </a:ext>
            </a:extLst>
          </p:cNvPr>
          <p:cNvSpPr txBox="1"/>
          <p:nvPr/>
        </p:nvSpPr>
        <p:spPr>
          <a:xfrm>
            <a:off x="5687856" y="582555"/>
            <a:ext cx="1140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EDA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49ED996-1FFB-4496-88E3-610D8FF74C7C}"/>
              </a:ext>
            </a:extLst>
          </p:cNvPr>
          <p:cNvSpPr txBox="1"/>
          <p:nvPr/>
        </p:nvSpPr>
        <p:spPr>
          <a:xfrm>
            <a:off x="597877" y="135617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https://fr.slideshare.net/slideshow/machine-learning-splitting-datasets/79767442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A62922-9C14-43B3-AFE7-41EFCC62AE2F}"/>
              </a:ext>
            </a:extLst>
          </p:cNvPr>
          <p:cNvSpPr txBox="1"/>
          <p:nvPr/>
        </p:nvSpPr>
        <p:spPr>
          <a:xfrm>
            <a:off x="708409" y="210537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https://fr.slideshare.net/slideshow/ml5-svm-andkernels/132216300?from_search=13&amp;_gl=1*1jzvi7c*_gcl_au*MTQzOTQ1Mzk4OS4xNzI4NDkzOTEx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397F5F-8E4C-4DA4-9FDE-FD247359B274}"/>
              </a:ext>
            </a:extLst>
          </p:cNvPr>
          <p:cNvSpPr txBox="1"/>
          <p:nvPr/>
        </p:nvSpPr>
        <p:spPr>
          <a:xfrm>
            <a:off x="427055" y="3163260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https://fr.slideshare.net/slideshow/random-forest-algorithm-random-forest-explained-random-forest-in-machine-learning-simplilearn-91647398/91647398?from_search=4&amp;_gl=1*8uq8n5*_gcl_au*MTQzOTQ1Mzk4OS4xNzI4NDkzOTEx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35FDF6-5DBB-44A9-8653-40F4D76A0B48}"/>
              </a:ext>
            </a:extLst>
          </p:cNvPr>
          <p:cNvSpPr txBox="1"/>
          <p:nvPr/>
        </p:nvSpPr>
        <p:spPr>
          <a:xfrm>
            <a:off x="3612383" y="4153263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https://fr.slideshare.net/slideshow/pca-and-lda-in-machine-learning/86175565?from_search=41&amp;_gl=1*vysf2e*_gcl_au*MTQzOTQ1Mzk4OS4xNzI4NDkzOTEx</a:t>
            </a:r>
          </a:p>
        </p:txBody>
      </p:sp>
    </p:spTree>
    <p:extLst>
      <p:ext uri="{BB962C8B-B14F-4D97-AF65-F5344CB8AC3E}">
        <p14:creationId xmlns:p14="http://schemas.microsoft.com/office/powerpoint/2010/main" val="2995676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CF2F4B1-2F77-4846-B0B1-1164813566C9}"/>
              </a:ext>
            </a:extLst>
          </p:cNvPr>
          <p:cNvSpPr txBox="1"/>
          <p:nvPr/>
        </p:nvSpPr>
        <p:spPr>
          <a:xfrm>
            <a:off x="326571" y="32119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https://fr.slideshare.net/slideshow/deep-learning-for-computer-vision-intro/232160486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D5D0D9-283A-4A95-BB76-ECAFA8F103E0}"/>
              </a:ext>
            </a:extLst>
          </p:cNvPr>
          <p:cNvSpPr txBox="1"/>
          <p:nvPr/>
        </p:nvSpPr>
        <p:spPr>
          <a:xfrm>
            <a:off x="547636" y="1100538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https://fr.slideshare.net/slideshow/grokking-techtalk-21-deep-learning-in-computer-vision/81351896?from_search=15&amp;_gl=1*kemet1*_gcl_au*MTQzOTQ1Mzk4OS4xNzI4NDkzOTEx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F4E2F90-AC9B-47F5-A6F0-EA861EBE0687}"/>
              </a:ext>
            </a:extLst>
          </p:cNvPr>
          <p:cNvSpPr txBox="1"/>
          <p:nvPr/>
        </p:nvSpPr>
        <p:spPr>
          <a:xfrm>
            <a:off x="547636" y="2310769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https://fr.slideshare.net/slideshow/deep-learning-for-computer-vision-day-3-study-jams-gdsc-unsripptx/266334066?from_search=17&amp;_gl=1*4tc2k0*_gcl_au*MTQzOTQ1Mzk4OS4xNzI4NDkzOTEx</a:t>
            </a:r>
          </a:p>
        </p:txBody>
      </p:sp>
    </p:spTree>
    <p:extLst>
      <p:ext uri="{BB962C8B-B14F-4D97-AF65-F5344CB8AC3E}">
        <p14:creationId xmlns:p14="http://schemas.microsoft.com/office/powerpoint/2010/main" val="3025654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Digital Camera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DD129F-6E49-48AE-BBB2-D62E17FD9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9"/>
          <a:stretch/>
        </p:blipFill>
        <p:spPr>
          <a:xfrm>
            <a:off x="481384" y="1064978"/>
            <a:ext cx="8047417" cy="33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8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8AFD29-3DB4-44F5-A9A5-2CB4D837B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>
            <a:off x="465929" y="609600"/>
            <a:ext cx="8212142" cy="45339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Sensor Array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694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889A00-29E6-4080-96AF-0B19CE8D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2" y="797195"/>
            <a:ext cx="8177496" cy="42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8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F1D60C-A6AD-4C93-AF1A-4F37D0D4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4" y="1212699"/>
            <a:ext cx="7932234" cy="35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0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9C14E6-111B-4456-95E1-9AB44FA9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10" y="683047"/>
            <a:ext cx="8140390" cy="430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7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55B6A3-0913-475B-AF22-6BA72750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83" y="644967"/>
            <a:ext cx="7932234" cy="44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8125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549f2293-a5a5-4d71-a990-e9d1b9c94181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774</Words>
  <Application>Microsoft Office PowerPoint</Application>
  <PresentationFormat>Affichage à l'écran (16:9)</PresentationFormat>
  <Paragraphs>90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Oswald</vt:lpstr>
      <vt:lpstr>Microsoft Sans Serif</vt:lpstr>
      <vt:lpstr>Arial</vt:lpstr>
      <vt:lpstr>Meeting and Report Mind Map by Slidesgo</vt:lpstr>
      <vt:lpstr>Chapter 2: Basic Image Representation and Operations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163</cp:revision>
  <cp:lastPrinted>2022-02-23T14:55:08Z</cp:lastPrinted>
  <dcterms:modified xsi:type="dcterms:W3CDTF">2024-10-16T07:21:10Z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549f2293-a5a5-4d71-a990-e9d1b9c94181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